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notesMasterIdLst>
    <p:notesMasterId r:id="rId37"/>
  </p:notesMasterIdLst>
  <p:sldIdLst>
    <p:sldId id="258" r:id="rId2"/>
    <p:sldId id="259" r:id="rId3"/>
    <p:sldId id="260" r:id="rId4"/>
    <p:sldId id="262" r:id="rId5"/>
    <p:sldId id="264" r:id="rId6"/>
    <p:sldId id="265" r:id="rId7"/>
    <p:sldId id="266" r:id="rId8"/>
    <p:sldId id="298" r:id="rId9"/>
    <p:sldId id="267" r:id="rId10"/>
    <p:sldId id="263" r:id="rId11"/>
    <p:sldId id="268" r:id="rId12"/>
    <p:sldId id="299" r:id="rId13"/>
    <p:sldId id="269" r:id="rId14"/>
    <p:sldId id="300" r:id="rId15"/>
    <p:sldId id="270" r:id="rId16"/>
    <p:sldId id="271" r:id="rId17"/>
    <p:sldId id="301" r:id="rId18"/>
    <p:sldId id="272" r:id="rId19"/>
    <p:sldId id="302" r:id="rId20"/>
    <p:sldId id="273" r:id="rId21"/>
    <p:sldId id="274" r:id="rId22"/>
    <p:sldId id="276" r:id="rId23"/>
    <p:sldId id="303" r:id="rId24"/>
    <p:sldId id="277" r:id="rId25"/>
    <p:sldId id="281" r:id="rId26"/>
    <p:sldId id="304" r:id="rId27"/>
    <p:sldId id="282" r:id="rId28"/>
    <p:sldId id="283" r:id="rId29"/>
    <p:sldId id="305" r:id="rId30"/>
    <p:sldId id="284" r:id="rId31"/>
    <p:sldId id="288" r:id="rId32"/>
    <p:sldId id="289" r:id="rId33"/>
    <p:sldId id="295" r:id="rId34"/>
    <p:sldId id="307" r:id="rId35"/>
    <p:sldId id="297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FFCC00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FFCC00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FFCC00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FFCC00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rgbClr val="FFCC0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3200" b="1" kern="1200">
        <a:solidFill>
          <a:srgbClr val="FFCC0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3200" b="1" kern="1200">
        <a:solidFill>
          <a:srgbClr val="FFCC0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3200" b="1" kern="1200">
        <a:solidFill>
          <a:srgbClr val="FFCC0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3200" b="1" kern="1200">
        <a:solidFill>
          <a:srgbClr val="FFCC00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9900CC"/>
    <a:srgbClr val="00FF00"/>
    <a:srgbClr val="FF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6" autoAdjust="0"/>
    <p:restoredTop sz="94836" autoAdjust="0"/>
  </p:normalViewPr>
  <p:slideViewPr>
    <p:cSldViewPr>
      <p:cViewPr varScale="1">
        <p:scale>
          <a:sx n="86" d="100"/>
          <a:sy n="86" d="100"/>
        </p:scale>
        <p:origin x="-62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791A7814-E8B8-4DD5-ABB1-6887CC9C2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642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9E5CD6-D038-44E4-8D7A-66BD4CE5E57C}" type="slidenum">
              <a:rPr lang="en-US" smtClean="0">
                <a:latin typeface="Arial" pitchFamily="34" charset="0"/>
              </a:rPr>
              <a:pPr/>
              <a:t>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730C26-D204-417D-ADDF-4F22F3793D12}" type="slidenum">
              <a:rPr lang="en-US" smtClean="0">
                <a:latin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716351-4C67-48F1-A5AB-F4CC4D3BA50F}" type="slidenum">
              <a:rPr lang="en-US" smtClean="0">
                <a:latin typeface="Arial" pitchFamily="34" charset="0"/>
              </a:rPr>
              <a:pPr/>
              <a:t>11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02E09-8303-43CA-838D-B3E8406E4B59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0AABD2-C202-46DB-985D-0DA4D7F8F5A5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9A6AA0-BAF1-41B9-8853-DA6B18D206B8}" type="slidenum">
              <a:rPr lang="en-US" smtClean="0">
                <a:latin typeface="Arial" pitchFamily="34" charset="0"/>
              </a:rPr>
              <a:pPr/>
              <a:t>14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862248-9308-490E-91EC-DBA23D9AD935}" type="slidenum">
              <a:rPr lang="en-US" smtClean="0">
                <a:latin typeface="Arial" pitchFamily="34" charset="0"/>
              </a:rPr>
              <a:pPr/>
              <a:t>15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18E08A-DEFD-44B5-902A-6E84F32F102F}" type="slidenum">
              <a:rPr lang="en-US" smtClean="0">
                <a:latin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C7B576-569E-48DF-995D-9212433DE782}" type="slidenum">
              <a:rPr lang="en-US" smtClean="0">
                <a:latin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F62F2D-AE68-4BE4-92DF-6E8A090B492F}" type="slidenum">
              <a:rPr lang="en-US" smtClean="0">
                <a:latin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F388EB-A7D8-4D33-BF4B-2DB752A20F8F}" type="slidenum">
              <a:rPr lang="en-US" smtClean="0">
                <a:latin typeface="Arial" pitchFamily="34" charset="0"/>
              </a:rPr>
              <a:pPr/>
              <a:t>19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51A70-D12B-4E34-A1B6-64026A400BCD}" type="slidenum">
              <a:rPr lang="en-US" smtClean="0">
                <a:latin typeface="Arial" pitchFamily="34" charset="0"/>
              </a:rPr>
              <a:pPr/>
              <a:t>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207A65-C334-43ED-85D2-4124EF4BF575}" type="slidenum">
              <a:rPr lang="en-US" smtClean="0">
                <a:latin typeface="Arial" pitchFamily="34" charset="0"/>
              </a:rPr>
              <a:pPr/>
              <a:t>20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40E1DD-CD8A-4CF3-95D0-A875541D533A}" type="slidenum">
              <a:rPr lang="en-US" smtClean="0">
                <a:latin typeface="Arial" pitchFamily="34" charset="0"/>
              </a:rPr>
              <a:pPr/>
              <a:t>21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B78384-BD71-4E6E-A2AF-3CC203BB15A9}" type="slidenum">
              <a:rPr lang="en-US" smtClean="0">
                <a:latin typeface="Arial" pitchFamily="34" charset="0"/>
              </a:rPr>
              <a:pPr/>
              <a:t>22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BAAE5F-AB19-4E3A-847B-B8E3CA814111}" type="slidenum">
              <a:rPr lang="en-US" smtClean="0">
                <a:latin typeface="Arial" pitchFamily="34" charset="0"/>
              </a:rPr>
              <a:pPr/>
              <a:t>23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3ADA3F-34F5-46C9-A820-2942FC2730F7}" type="slidenum">
              <a:rPr lang="en-US" smtClean="0">
                <a:latin typeface="Arial" pitchFamily="34" charset="0"/>
              </a:rPr>
              <a:pPr/>
              <a:t>24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DCF442-35F8-4921-8C7A-2AE1C359F6C2}" type="slidenum">
              <a:rPr lang="en-US" smtClean="0">
                <a:latin typeface="Arial" pitchFamily="34" charset="0"/>
              </a:rPr>
              <a:pPr/>
              <a:t>25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75389A-609D-4A52-85C0-891E07B475E3}" type="slidenum">
              <a:rPr lang="en-US" smtClean="0">
                <a:latin typeface="Arial" pitchFamily="34" charset="0"/>
              </a:rPr>
              <a:pPr/>
              <a:t>26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FFF3E5-3421-40C7-B969-0EB315CEA5D0}" type="slidenum">
              <a:rPr lang="en-US" smtClean="0">
                <a:latin typeface="Arial" pitchFamily="34" charset="0"/>
              </a:rPr>
              <a:pPr/>
              <a:t>27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904FE6-38F9-4030-AFA0-64CE57532A89}" type="slidenum">
              <a:rPr lang="en-US" smtClean="0">
                <a:latin typeface="Arial" pitchFamily="34" charset="0"/>
              </a:rPr>
              <a:pPr/>
              <a:t>28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F43266-D0DF-49DC-A1EA-43B064AC5139}" type="slidenum">
              <a:rPr lang="en-US" smtClean="0">
                <a:latin typeface="Arial" pitchFamily="34" charset="0"/>
              </a:rPr>
              <a:pPr/>
              <a:t>29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961F84-D98E-4299-9A14-BC7A8F0D83FA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28A580-4827-48BF-9259-E0E7A9099C78}" type="slidenum">
              <a:rPr lang="en-US" smtClean="0">
                <a:latin typeface="Arial" pitchFamily="34" charset="0"/>
              </a:rPr>
              <a:pPr/>
              <a:t>30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0C2C33-02B6-4BD5-8730-FFA852DC329E}" type="slidenum">
              <a:rPr lang="en-US" smtClean="0">
                <a:latin typeface="Arial" pitchFamily="34" charset="0"/>
              </a:rPr>
              <a:pPr/>
              <a:t>31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AC2BC6-4C3B-4180-A5B4-D61664C64137}" type="slidenum">
              <a:rPr lang="en-US" smtClean="0">
                <a:latin typeface="Arial" pitchFamily="34" charset="0"/>
              </a:rPr>
              <a:pPr/>
              <a:t>32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109E0-0B07-489C-97A4-357BF2410F17}" type="slidenum">
              <a:rPr lang="en-US" smtClean="0">
                <a:latin typeface="Arial" pitchFamily="34" charset="0"/>
              </a:rPr>
              <a:pPr/>
              <a:t>33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6C352D-7A62-43B8-A303-1064BE61CB3E}" type="slidenum">
              <a:rPr lang="en-US" smtClean="0">
                <a:latin typeface="Arial" pitchFamily="34" charset="0"/>
              </a:rPr>
              <a:pPr/>
              <a:t>34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A8CCB9-2E31-4C07-B87F-E812CD2375DA}" type="slidenum">
              <a:rPr lang="en-US" smtClean="0">
                <a:latin typeface="Arial" pitchFamily="34" charset="0"/>
              </a:rPr>
              <a:pPr/>
              <a:t>35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0854E5-21A2-45E1-8802-BA44A67FE639}" type="slidenum">
              <a:rPr lang="en-US" smtClean="0">
                <a:latin typeface="Arial" pitchFamily="34" charset="0"/>
              </a:rPr>
              <a:pPr/>
              <a:t>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CC7981-E915-4110-84D0-E37B88A3AA98}" type="slidenum">
              <a:rPr lang="en-US" smtClean="0">
                <a:latin typeface="Arial" pitchFamily="34" charset="0"/>
              </a:rPr>
              <a:pPr/>
              <a:t>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2B00FA-4288-468B-8A2B-F613C4FD7670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1DED18-BECD-47B7-8226-86A1DE6EACEF}" type="slidenum">
              <a:rPr lang="en-US" smtClean="0">
                <a:latin typeface="Arial" pitchFamily="34" charset="0"/>
              </a:rPr>
              <a:pPr/>
              <a:t>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57FD8E-EF89-4A78-AA6C-86E1863C13C6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02A127-0171-4697-82F3-4A2B57C7347B}" type="slidenum">
              <a:rPr lang="en-US" smtClean="0">
                <a:latin typeface="Arial" pitchFamily="34" charset="0"/>
              </a:rPr>
              <a:pPr/>
              <a:t>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5AC5EF-5E48-4407-90A8-82B3F89D7DCC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#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149CE4-4CC1-43D5-BCED-54EDAADCBC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1430ED-8823-4E78-8A15-CD4F8BB1435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F004D3-8F92-4BB3-9824-0F6653C573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7B8E77-4866-485A-A8CB-DD9C79A6A4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D8E78A-8AC7-429E-A393-383F6C1D59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960119-C94B-49B9-B1FB-9577522887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A1CB5C-0019-439B-B3B8-9EF36A0952D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73717F-2EFD-43C1-B48B-D43AC7D13AF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DBA095-7768-421C-BD09-6AED271D55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C8B9E-515D-48BA-B997-806CC0FCD7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Chapter 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CRC Press: Forensic Science, James and Nordby, 3rd Edition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BD19C71-48A4-47E4-B360-CEB80C22BB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endParaRPr lang="en-US" sz="3600" dirty="0" smtClean="0"/>
          </a:p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endParaRPr lang="en-US" sz="3600" dirty="0" smtClean="0"/>
          </a:p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endParaRPr lang="en-US" sz="3600" dirty="0" smtClean="0"/>
          </a:p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r>
              <a:rPr lang="en-US" sz="3600" dirty="0" smtClean="0"/>
              <a:t>Informatics in Forensic Science</a:t>
            </a:r>
          </a:p>
          <a:p>
            <a:pPr algn="ctr" eaLnBrk="1" hangingPunct="1">
              <a:lnSpc>
                <a:spcPct val="80000"/>
              </a:lnSpc>
              <a:buFontTx/>
              <a:buNone/>
              <a:defRPr/>
            </a:pPr>
            <a:endParaRPr lang="en-US" sz="3600" dirty="0" smtClean="0"/>
          </a:p>
          <a:p>
            <a:pPr eaLnBrk="1" hangingPunct="1">
              <a:lnSpc>
                <a:spcPct val="80000"/>
              </a:lnSpc>
              <a:defRPr/>
            </a:pPr>
            <a:endParaRPr lang="en-US" sz="1600" dirty="0" smtClean="0">
              <a:latin typeface="Tahoma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1600" dirty="0" smtClean="0">
              <a:latin typeface="Tahoma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1600" dirty="0" smtClean="0">
              <a:latin typeface="Tahoma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1600" dirty="0" smtClean="0">
              <a:latin typeface="Tahoma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1600" dirty="0" smtClean="0">
              <a:latin typeface="Tahom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EF5174-FB20-4936-8751-595F806B52E1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Cartridge Cases</a:t>
            </a:r>
          </a:p>
        </p:txBody>
      </p:sp>
      <p:sp>
        <p:nvSpPr>
          <p:cNvPr id="1763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Commercial systems of databases for acquiring, storing, and analyzing images of bullet and cartridge cases include: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DRUGFIRE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IBIS – Integrated Ballistics Information System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IBIS is replacing DRUGFIRE and will be standard system in United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813425-4D1C-40BF-9ACC-9D64C9DC770D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Cartridge Cases</a:t>
            </a:r>
          </a:p>
        </p:txBody>
      </p:sp>
      <p:sp>
        <p:nvSpPr>
          <p:cNvPr id="177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Both DRUGFIRE and IBIS capture images of striations and markings left on cartridge cases</a:t>
            </a:r>
          </a:p>
          <a:p>
            <a:pPr eaLnBrk="1" hangingPunct="1">
              <a:defRPr/>
            </a:pPr>
            <a:r>
              <a:rPr lang="en-US" smtClean="0"/>
              <a:t>Electronic signature is produced from these images</a:t>
            </a:r>
          </a:p>
          <a:p>
            <a:pPr eaLnBrk="1" hangingPunct="1">
              <a:defRPr/>
            </a:pPr>
            <a:r>
              <a:rPr lang="en-US" smtClean="0"/>
              <a:t>Hit lists are used which allows for the order of most relevant images to the user displayed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C44575-66DC-49D9-A16F-F7738FEE6BF6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027x0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04800"/>
            <a:ext cx="7158038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95400" y="6019800"/>
            <a:ext cx="7391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Cartridge casing with breech face and firing pin 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Toolmarks</a:t>
            </a:r>
          </a:p>
        </p:txBody>
      </p:sp>
      <p:sp>
        <p:nvSpPr>
          <p:cNvPr id="1775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Tools can be determined to be instrument used based on impressions or striation marks left on object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Characteristics allow comparison of tool mark impressions  from scene with impression made by tool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Striation marks are analyzed by signature of striation mark itself and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E7427A-B271-49CC-B8AC-D2A6021E0659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027x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609600"/>
            <a:ext cx="74422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43000" y="5943600"/>
            <a:ext cx="5486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              Striation mark of a screwdriver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Shoeprints</a:t>
            </a:r>
          </a:p>
        </p:txBody>
      </p:sp>
      <p:sp>
        <p:nvSpPr>
          <p:cNvPr id="1778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smtClean="0"/>
              <a:t>Several databases are available concerning shoeprints:</a:t>
            </a:r>
          </a:p>
          <a:p>
            <a:pPr lvl="1" eaLnBrk="1" hangingPunct="1">
              <a:defRPr/>
            </a:pPr>
            <a:r>
              <a:rPr lang="en-US" sz="3200" smtClean="0"/>
              <a:t>Database of shoeprints found at crime scene</a:t>
            </a:r>
          </a:p>
          <a:p>
            <a:pPr lvl="1" eaLnBrk="1" hangingPunct="1">
              <a:defRPr/>
            </a:pPr>
            <a:r>
              <a:rPr lang="en-US" sz="3200" smtClean="0"/>
              <a:t>Database of shoes of suspects</a:t>
            </a:r>
          </a:p>
          <a:p>
            <a:pPr lvl="1" eaLnBrk="1" hangingPunct="1">
              <a:defRPr/>
            </a:pPr>
            <a:r>
              <a:rPr lang="en-US" sz="3200" smtClean="0"/>
              <a:t>Database of shoes on market</a:t>
            </a:r>
          </a:p>
          <a:p>
            <a:pPr lvl="1" eaLnBrk="1" hangingPunct="1">
              <a:defRPr/>
            </a:pPr>
            <a:endParaRPr lang="en-US" sz="32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786DCA-3908-4B12-97C2-4DD8B324851D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Shoeprints</a:t>
            </a:r>
          </a:p>
        </p:txBody>
      </p:sp>
      <p:sp>
        <p:nvSpPr>
          <p:cNvPr id="178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Classification is divided into class and subclass</a:t>
            </a:r>
          </a:p>
          <a:p>
            <a:pPr eaLnBrk="1" hangingPunct="1">
              <a:defRPr/>
            </a:pPr>
            <a:r>
              <a:rPr lang="en-US" smtClean="0"/>
              <a:t>Shapes, such as circles, triangles, etc on shoeprints are divided and can be separately analyzed</a:t>
            </a:r>
          </a:p>
          <a:p>
            <a:pPr eaLnBrk="1" hangingPunct="1">
              <a:defRPr/>
            </a:pPr>
            <a:r>
              <a:rPr lang="en-US" smtClean="0"/>
              <a:t>Shape recognition is done with a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5C802F-49BF-480E-A681-FAE9644020C3}" type="slidenum">
              <a:rPr lang="en-US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027x0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57200"/>
            <a:ext cx="8377238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Database of Drug Tablets</a:t>
            </a:r>
          </a:p>
        </p:txBody>
      </p:sp>
      <p:sp>
        <p:nvSpPr>
          <p:cNvPr id="1782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Database and manuals are available with images of all manufactured drugs</a:t>
            </a:r>
          </a:p>
          <a:p>
            <a:pPr eaLnBrk="1" hangingPunct="1">
              <a:defRPr/>
            </a:pPr>
            <a:r>
              <a:rPr lang="en-US" smtClean="0"/>
              <a:t>Images of tablets are available, however, certain problems can occur</a:t>
            </a:r>
          </a:p>
          <a:p>
            <a:pPr lvl="1" eaLnBrk="1" hangingPunct="1">
              <a:defRPr/>
            </a:pPr>
            <a:r>
              <a:rPr lang="en-US" smtClean="0"/>
              <a:t>Two images of pill may vary due to light at time of photography</a:t>
            </a:r>
          </a:p>
          <a:p>
            <a:pPr lvl="1" eaLnBrk="1" hangingPunct="1">
              <a:defRPr/>
            </a:pPr>
            <a:r>
              <a:rPr lang="en-US" smtClean="0"/>
              <a:t>Logo of tablet may not be clearly visible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CE23A5-F92E-47A1-84B3-3F91F492E388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027x0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73075"/>
            <a:ext cx="8374063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Forensic Databases</a:t>
            </a:r>
          </a:p>
        </p:txBody>
      </p:sp>
      <p:sp>
        <p:nvSpPr>
          <p:cNvPr id="1755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Forensic Databases have been known for years in linking and solving crimes</a:t>
            </a:r>
          </a:p>
          <a:p>
            <a:pPr eaLnBrk="1" hangingPunct="1">
              <a:defRPr/>
            </a:pPr>
            <a:r>
              <a:rPr lang="en-US" smtClean="0"/>
              <a:t>Fingerprint databases are among most well known, however, handwriting, firearms, cartridge cases, bullets, DNA  and paint are among other databases available for law enforcement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CA5630-AA92-42E1-BB63-0DAEDD0B70BC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DNA Databases</a:t>
            </a:r>
          </a:p>
        </p:txBody>
      </p:sp>
      <p:sp>
        <p:nvSpPr>
          <p:cNvPr id="1784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Most countries have started databases for solving burglaries and other crimes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Combined DNA Identification System (CODIS) is currently used in the United States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Many countries are developing their own databases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C89D83-B958-4AB5-908A-4756498D3BBB}" type="slidenum">
              <a:rPr lang="en-US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Paint Databases</a:t>
            </a:r>
          </a:p>
        </p:txBody>
      </p:sp>
      <p:sp>
        <p:nvSpPr>
          <p:cNvPr id="1786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Paint databases of cars can determine brand and model of car by accident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Database of Bundeskriminalamt in Germany is largest known collection of car paints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Database is shared among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319F60-EA48-4EDD-B1E3-AC91ABFF923C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9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smtClean="0"/>
              <a:t>Video Image Processing and Animation Software</a:t>
            </a:r>
          </a:p>
        </p:txBody>
      </p:sp>
      <p:sp>
        <p:nvSpPr>
          <p:cNvPr id="1790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Surveillance systems can record crime on tape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Tape can become evidence for court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There are several factors associated with video image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BAB87A-FD1C-447C-A4A7-D5AF936CB510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027x0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136650"/>
            <a:ext cx="7978775" cy="465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Video Image Processing </a:t>
            </a:r>
          </a:p>
        </p:txBody>
      </p:sp>
      <p:sp>
        <p:nvSpPr>
          <p:cNvPr id="179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Factors involved include:</a:t>
            </a:r>
          </a:p>
          <a:p>
            <a:pPr lvl="1" eaLnBrk="1" hangingPunct="1">
              <a:defRPr/>
            </a:pPr>
            <a:endParaRPr lang="en-US" smtClean="0"/>
          </a:p>
          <a:p>
            <a:pPr lvl="1" eaLnBrk="1" hangingPunct="1">
              <a:defRPr/>
            </a:pPr>
            <a:r>
              <a:rPr lang="en-US" smtClean="0"/>
              <a:t>Image enhancement</a:t>
            </a:r>
          </a:p>
          <a:p>
            <a:pPr lvl="1" eaLnBrk="1" hangingPunct="1">
              <a:defRPr/>
            </a:pPr>
            <a:r>
              <a:rPr lang="en-US" smtClean="0"/>
              <a:t>Visualization of images for courts</a:t>
            </a:r>
          </a:p>
          <a:p>
            <a:pPr lvl="1" eaLnBrk="1" hangingPunct="1">
              <a:defRPr/>
            </a:pPr>
            <a:r>
              <a:rPr lang="en-US" smtClean="0"/>
              <a:t>Image comparison</a:t>
            </a:r>
          </a:p>
          <a:p>
            <a:pPr lvl="1" eaLnBrk="1" hangingPunct="1">
              <a:defRPr/>
            </a:pPr>
            <a:r>
              <a:rPr lang="en-US" smtClean="0"/>
              <a:t>Videotape Integrity</a:t>
            </a:r>
          </a:p>
          <a:p>
            <a:pPr lvl="1" eaLnBrk="1" hangingPunct="1">
              <a:defRPr/>
            </a:pPr>
            <a:r>
              <a:rPr lang="en-US" smtClean="0"/>
              <a:t>Camera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782195-BE57-4EF0-B88D-DF6E3C4A0E1F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smtClean="0"/>
              <a:t>Three-Dimensional Reconstruction</a:t>
            </a:r>
          </a:p>
        </p:txBody>
      </p:sp>
      <p:sp>
        <p:nvSpPr>
          <p:cNvPr id="180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Can be achieved by bringing suspect to scene of crime and using same video recording system to record person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Photogrammetry involves measurement of parts of scene and suspect and comparison</a:t>
            </a:r>
          </a:p>
          <a:p>
            <a:pPr eaLnBrk="1" hangingPunct="1">
              <a:defRPr/>
            </a:pP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67340E-9696-49D8-B48A-007DF4384417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027x0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838200"/>
            <a:ext cx="8621713" cy="529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Output to Court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dirty="0" smtClean="0"/>
              <a:t>	Courts may ask for and receive video output in a variety of ways:</a:t>
            </a:r>
          </a:p>
          <a:p>
            <a:pPr lvl="2" eaLnBrk="1" hangingPunct="1">
              <a:defRPr/>
            </a:pPr>
            <a:r>
              <a:rPr lang="en-US" sz="3200" dirty="0" smtClean="0"/>
              <a:t>Videotapes</a:t>
            </a:r>
          </a:p>
          <a:p>
            <a:pPr lvl="2" eaLnBrk="1" hangingPunct="1">
              <a:defRPr/>
            </a:pPr>
            <a:r>
              <a:rPr lang="en-US" sz="3200" dirty="0" smtClean="0"/>
              <a:t>CD-</a:t>
            </a:r>
            <a:r>
              <a:rPr lang="en-US" sz="3200" dirty="0" err="1" smtClean="0"/>
              <a:t>Roms</a:t>
            </a:r>
            <a:endParaRPr lang="en-US" sz="3200" dirty="0" smtClean="0"/>
          </a:p>
          <a:p>
            <a:pPr lvl="2" eaLnBrk="1" hangingPunct="1">
              <a:defRPr/>
            </a:pPr>
            <a:r>
              <a:rPr lang="en-US" sz="3200" dirty="0" smtClean="0"/>
              <a:t>DVDs</a:t>
            </a:r>
          </a:p>
          <a:p>
            <a:pPr eaLnBrk="1" hangingPunct="1">
              <a:buFontTx/>
              <a:buNone/>
              <a:defRPr/>
            </a:pPr>
            <a:r>
              <a:rPr lang="en-US" sz="2800" dirty="0" smtClean="0"/>
              <a:t>	Signatures or hash codes should be used to reflect integrity</a:t>
            </a:r>
          </a:p>
          <a:p>
            <a:pPr eaLnBrk="1" hangingPunct="1">
              <a:defRPr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802206-3AE1-4A52-80EB-BF76ABB16841}" type="slidenum">
              <a:rPr lang="en-US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Image Integrity</a:t>
            </a:r>
          </a:p>
        </p:txBody>
      </p:sp>
      <p:sp>
        <p:nvSpPr>
          <p:cNvPr id="1805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dirty="0" smtClean="0"/>
              <a:t>	Images can be manipulated</a:t>
            </a:r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Analog videotapes should be checked for signals</a:t>
            </a:r>
          </a:p>
          <a:p>
            <a:pPr lvl="1" eaLnBrk="1" hangingPunct="1">
              <a:defRPr/>
            </a:pP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Strong evidence can be gained with documentation of pixel defects in certain cameras</a:t>
            </a:r>
          </a:p>
          <a:p>
            <a:pPr lvl="1"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2F6E74-245B-4742-BA5D-7BBA7F7214A3}" type="slidenum">
              <a:rPr lang="en-US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 descr="027x0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700213"/>
            <a:ext cx="8728075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Image Databases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dirty="0" smtClean="0"/>
              <a:t>	Types of image databases:</a:t>
            </a:r>
          </a:p>
          <a:p>
            <a:pPr lvl="1" eaLnBrk="1" hangingPunct="1">
              <a:defRPr/>
            </a:pPr>
            <a:r>
              <a:rPr lang="en-US" dirty="0" smtClean="0"/>
              <a:t>Fingerprints</a:t>
            </a:r>
          </a:p>
          <a:p>
            <a:pPr lvl="1" eaLnBrk="1" hangingPunct="1">
              <a:defRPr/>
            </a:pPr>
            <a:r>
              <a:rPr lang="en-US" dirty="0" smtClean="0"/>
              <a:t>Handwriting</a:t>
            </a:r>
          </a:p>
          <a:p>
            <a:pPr lvl="1" eaLnBrk="1" hangingPunct="1">
              <a:defRPr/>
            </a:pPr>
            <a:r>
              <a:rPr lang="en-US" dirty="0" smtClean="0"/>
              <a:t>Cartridge cases</a:t>
            </a:r>
          </a:p>
          <a:p>
            <a:pPr lvl="1" eaLnBrk="1" hangingPunct="1">
              <a:defRPr/>
            </a:pPr>
            <a:r>
              <a:rPr lang="en-US" dirty="0" smtClean="0"/>
              <a:t>Commercial Systems</a:t>
            </a:r>
          </a:p>
          <a:p>
            <a:pPr lvl="1" eaLnBrk="1" hangingPunct="1">
              <a:defRPr/>
            </a:pPr>
            <a:r>
              <a:rPr lang="en-US" dirty="0" err="1" smtClean="0"/>
              <a:t>Toolmarks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Shoeprints</a:t>
            </a:r>
          </a:p>
          <a:p>
            <a:pPr lvl="1" eaLnBrk="1" hangingPunct="1">
              <a:defRPr/>
            </a:pPr>
            <a:r>
              <a:rPr lang="en-US" dirty="0" smtClean="0"/>
              <a:t>Drugs and tablets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45199C-62AF-4D5E-8486-B794CE141C20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Image Integrity</a:t>
            </a:r>
          </a:p>
        </p:txBody>
      </p:sp>
      <p:sp>
        <p:nvSpPr>
          <p:cNvPr id="180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Forensic examiner should be able to inform the court of the possibilities, limitations and artifacts that might arise from image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26CBA1-7DB6-42C1-A0B5-8170399013A8}" type="slidenum">
              <a:rPr lang="en-US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Literature Databases</a:t>
            </a:r>
          </a:p>
        </p:txBody>
      </p:sp>
      <p:sp>
        <p:nvSpPr>
          <p:cNvPr id="1815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Medline- forensic medicine database</a:t>
            </a:r>
          </a:p>
          <a:p>
            <a:pPr eaLnBrk="1" hangingPunct="1">
              <a:defRPr/>
            </a:pPr>
            <a:r>
              <a:rPr lang="en-US" smtClean="0"/>
              <a:t>STN – over 200 literature databases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CAS – chemical abstracts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Inspec and Compendex – engineering and technology</a:t>
            </a:r>
          </a:p>
          <a:p>
            <a:pPr eaLnBrk="1" hangingPunct="1">
              <a:buFontTx/>
              <a:buNone/>
              <a:defRPr/>
            </a:pP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934B2-4E21-46C0-8562-669DA0D9B537}" type="slidenum">
              <a:rPr lang="en-US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Literature Databases</a:t>
            </a:r>
          </a:p>
        </p:txBody>
      </p:sp>
      <p:sp>
        <p:nvSpPr>
          <p:cNvPr id="181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DIALOG – combined database with over nine terabytes of information</a:t>
            </a:r>
          </a:p>
          <a:p>
            <a:pPr eaLnBrk="1" hangingPunct="1">
              <a:defRPr/>
            </a:pPr>
            <a:r>
              <a:rPr lang="en-US" dirty="0" smtClean="0"/>
              <a:t>DIALOG is most complete online system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err="1" smtClean="0"/>
              <a:t>Ingenta</a:t>
            </a:r>
            <a:r>
              <a:rPr lang="en-US" dirty="0" smtClean="0"/>
              <a:t>- world’s largest website for search and delivery of research articles. www. Ingenta.com</a:t>
            </a:r>
          </a:p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2AFFF9-9589-44BC-A677-202BC00B95A1}" type="slidenum">
              <a:rPr lang="en-US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Databases of Images and Patterns</a:t>
            </a:r>
          </a:p>
        </p:txBody>
      </p:sp>
      <p:sp>
        <p:nvSpPr>
          <p:cNvPr id="1829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Ignitable Liquids Reference Collections (ILRC) is a compilation of reference materials used by forensic analysts to conduct fire debris analysis</a:t>
            </a:r>
          </a:p>
          <a:p>
            <a:pPr eaLnBrk="1" hangingPunct="1">
              <a:defRPr/>
            </a:pPr>
            <a:r>
              <a:rPr lang="en-US" smtClean="0"/>
              <a:t>Comprehensive set of physical specimens of ignitable liquids and accompanying characterization data  used in accordance with ASTM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FB84C2-AB69-42E1-BC39-450FE107EE11}" type="slidenum">
              <a:rPr lang="en-US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4" descr="027x0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913" y="304800"/>
            <a:ext cx="8412162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Court Presentation</a:t>
            </a:r>
          </a:p>
        </p:txBody>
      </p:sp>
      <p:sp>
        <p:nvSpPr>
          <p:cNvPr id="1833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Use of animation can clarify forensic examination in court</a:t>
            </a:r>
          </a:p>
          <a:p>
            <a:pPr eaLnBrk="1" hangingPunct="1">
              <a:defRPr/>
            </a:pPr>
            <a:r>
              <a:rPr lang="en-US" smtClean="0"/>
              <a:t>Tools should be acceptable</a:t>
            </a:r>
          </a:p>
          <a:p>
            <a:pPr eaLnBrk="1" hangingPunct="1">
              <a:defRPr/>
            </a:pPr>
            <a:r>
              <a:rPr lang="en-US" smtClean="0"/>
              <a:t>Specific software may be challenged</a:t>
            </a:r>
          </a:p>
          <a:p>
            <a:pPr eaLnBrk="1" hangingPunct="1">
              <a:defRPr/>
            </a:pPr>
            <a:r>
              <a:rPr lang="en-US" smtClean="0"/>
              <a:t>EnCase software is de facto standard and usually accepted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63689-B245-4FB2-A2B7-F49A8288BEEC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Fingerprints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Four major approaches of search –</a:t>
            </a:r>
          </a:p>
          <a:p>
            <a:pPr lvl="1" eaLnBrk="1" hangingPunct="1">
              <a:defRPr/>
            </a:pPr>
            <a:r>
              <a:rPr lang="en-US" smtClean="0"/>
              <a:t>Syntactic – ridge pattern and minutiae are approximated by a string of primitives</a:t>
            </a:r>
          </a:p>
          <a:p>
            <a:pPr lvl="1" eaLnBrk="1" hangingPunct="1">
              <a:buFontTx/>
              <a:buNone/>
              <a:defRPr/>
            </a:pPr>
            <a:endParaRPr lang="en-US" smtClean="0"/>
          </a:p>
          <a:p>
            <a:pPr lvl="1" eaLnBrk="1" hangingPunct="1">
              <a:defRPr/>
            </a:pPr>
            <a:r>
              <a:rPr lang="en-US" smtClean="0"/>
              <a:t>Structural – features based on minutiae are extracted then represented using a graph data structure. Use of topology does the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66CC28-BDEB-471C-BB61-A8554E80E340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Fingerprints</a:t>
            </a:r>
          </a:p>
        </p:txBody>
      </p:sp>
      <p:sp>
        <p:nvSpPr>
          <p:cNvPr id="176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Neural </a:t>
            </a:r>
            <a:r>
              <a:rPr lang="en-US" dirty="0" smtClean="0"/>
              <a:t>networks – a feature vector is constructed and classified by a neural network classifier</a:t>
            </a:r>
          </a:p>
          <a:p>
            <a:pPr eaLnBrk="1" hangingPunct="1">
              <a:buFontTx/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Statistical classifier approach – statistical classifiers are used instead of neural network classifiers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8E306-FA5B-49F4-ABC3-EEC8E779DFEC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Handwriting</a:t>
            </a:r>
          </a:p>
        </p:txBody>
      </p:sp>
      <p:sp>
        <p:nvSpPr>
          <p:cNvPr id="176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smtClean="0"/>
              <a:t>Fish System – oldest system developed by Bundes Kriminalamt (BKA) of Germany</a:t>
            </a:r>
          </a:p>
          <a:p>
            <a:pPr eaLnBrk="1" hangingPunct="1">
              <a:defRPr/>
            </a:pPr>
            <a:r>
              <a:rPr lang="en-US" sz="2800" smtClean="0"/>
              <a:t>Script system – developed by TNO of Netherlands</a:t>
            </a:r>
          </a:p>
          <a:p>
            <a:pPr eaLnBrk="1" hangingPunct="1">
              <a:defRPr/>
            </a:pPr>
            <a:r>
              <a:rPr lang="en-US" sz="2800" smtClean="0"/>
              <a:t>In both systems, handwriting is digitized and strokes of certain letters are analyzed with user interaction</a:t>
            </a:r>
          </a:p>
          <a:p>
            <a:pPr eaLnBrk="1" hangingPunct="1">
              <a:defRPr/>
            </a:pPr>
            <a:r>
              <a:rPr lang="en-US" sz="2800" smtClean="0"/>
              <a:t>Interline and interword distance are measured in the script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2AEE25-31E8-41C0-93E8-72D2C18CCD2C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Handwriting</a:t>
            </a:r>
          </a:p>
        </p:txBody>
      </p:sp>
      <p:sp>
        <p:nvSpPr>
          <p:cNvPr id="176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Fish system analyzes black and white statistics and upper and lower loops of letters</a:t>
            </a:r>
          </a:p>
          <a:p>
            <a:pPr eaLnBrk="1" hangingPunct="1">
              <a:defRPr/>
            </a:pPr>
            <a:r>
              <a:rPr lang="en-US" dirty="0" smtClean="0"/>
              <a:t>Systems are used to analyze threatening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A4E2C-2FF8-401F-84E7-1003A2B05A04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22532" name="Picture 4" descr="027x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90600"/>
            <a:ext cx="8751888" cy="46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Cartridge Cases</a:t>
            </a:r>
          </a:p>
        </p:txBody>
      </p:sp>
      <p:sp>
        <p:nvSpPr>
          <p:cNvPr id="177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When a firearm is loaded and fired, mechanisms and parts in the firearm that come into contact with cartridge leave impressions and striations</a:t>
            </a:r>
          </a:p>
          <a:p>
            <a:pPr eaLnBrk="1" hangingPunct="1">
              <a:defRPr/>
            </a:pPr>
            <a:r>
              <a:rPr lang="en-US" smtClean="0"/>
              <a:t>Netherlands Forensic Science Institute marks and striations on cartridges and cases are compared with test fired bullets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0F39E-D1E9-4C74-ABED-8DC6939FD42C}" type="slidenum">
              <a:rPr lang="en-US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5239</TotalTime>
  <Words>849</Words>
  <Application>Microsoft Office PowerPoint</Application>
  <PresentationFormat>On-screen Show (4:3)</PresentationFormat>
  <Paragraphs>197</Paragraphs>
  <Slides>35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Forensic Databases</vt:lpstr>
      <vt:lpstr>Image Databases</vt:lpstr>
      <vt:lpstr>Fingerprints</vt:lpstr>
      <vt:lpstr>Fingerprints</vt:lpstr>
      <vt:lpstr>Handwriting</vt:lpstr>
      <vt:lpstr>Handwriting</vt:lpstr>
      <vt:lpstr>PowerPoint Presentation</vt:lpstr>
      <vt:lpstr>Cartridge Cases</vt:lpstr>
      <vt:lpstr>Cartridge Cases</vt:lpstr>
      <vt:lpstr>Cartridge Cases</vt:lpstr>
      <vt:lpstr>PowerPoint Presentation</vt:lpstr>
      <vt:lpstr>Toolmarks</vt:lpstr>
      <vt:lpstr>PowerPoint Presentation</vt:lpstr>
      <vt:lpstr>Shoeprints</vt:lpstr>
      <vt:lpstr>Shoeprints</vt:lpstr>
      <vt:lpstr>PowerPoint Presentation</vt:lpstr>
      <vt:lpstr>Database of Drug Tablets</vt:lpstr>
      <vt:lpstr>PowerPoint Presentation</vt:lpstr>
      <vt:lpstr>DNA Databases</vt:lpstr>
      <vt:lpstr>Paint Databases</vt:lpstr>
      <vt:lpstr>Video Image Processing and Animation Software</vt:lpstr>
      <vt:lpstr>PowerPoint Presentation</vt:lpstr>
      <vt:lpstr>Video Image Processing </vt:lpstr>
      <vt:lpstr>Three-Dimensional Reconstruction</vt:lpstr>
      <vt:lpstr>PowerPoint Presentation</vt:lpstr>
      <vt:lpstr>Output to Court</vt:lpstr>
      <vt:lpstr>Image Integrity</vt:lpstr>
      <vt:lpstr>PowerPoint Presentation</vt:lpstr>
      <vt:lpstr>Image Integrity</vt:lpstr>
      <vt:lpstr>Literature Databases</vt:lpstr>
      <vt:lpstr>Literature Databases</vt:lpstr>
      <vt:lpstr>Databases of Images and Patterns</vt:lpstr>
      <vt:lpstr>PowerPoint Presentation</vt:lpstr>
      <vt:lpstr>Court Presentation</vt:lpstr>
    </vt:vector>
  </TitlesOfParts>
  <Company>Peru State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Peru State College</dc:creator>
  <cp:lastModifiedBy>Terry Lamoreaux</cp:lastModifiedBy>
  <cp:revision>75</cp:revision>
  <dcterms:created xsi:type="dcterms:W3CDTF">2004-10-23T14:05:14Z</dcterms:created>
  <dcterms:modified xsi:type="dcterms:W3CDTF">2012-03-06T03:22:39Z</dcterms:modified>
</cp:coreProperties>
</file>